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982" r:id="rId5"/>
    <p:sldId id="979" r:id="rId6"/>
    <p:sldId id="983" r:id="rId7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15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03168-B49E-447C-9902-974E77D28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CBC1C3-A61C-4C76-8BA2-B68725020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CA49C2-313C-41F5-9786-B437D36B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1841BD-50D3-4B28-BA0F-D0751393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2DE510-2034-4B3F-B80B-42B5AEDF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7731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F6951-0DAA-4A1A-8FC0-2D0BEB4B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1B35C4-691E-4807-9525-8740B79C4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D84F66-5545-4E7F-8417-730B84A0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6D1080-75C1-429F-B8B1-7B236F65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CF9AF8-03E5-4E02-BDD4-E025E2D8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343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5530C5-C550-4B43-A34D-915CFF297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36817E-6607-4088-8FB2-DED214E87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EDC4AA-5BFF-4DD3-A044-0356D1EE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CA5FCC-C847-4932-BAE6-5A63B1C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2325BA-4B13-4A97-9ECC-C40DFF12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4903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5C49B-E7CD-4078-A65B-1032ECD5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592073-A798-4348-85A9-EC687E4DE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D4FE5B-71E9-4B8E-B691-1EB18F85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A22316-7EEA-4FCA-8EFB-4A3BB697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59D9D7-1972-493B-985C-2F81DA3AC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109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A8C9-13CD-42A4-8B82-1049A0E8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9B8853-D216-4948-8769-AC5FE5B22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4BF044-AC89-4267-92B2-8AA5723E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CE2BD0-020A-48B1-88D1-77D7E13D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D9E98-960D-42FF-8D8E-EBFD3807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0823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4A252-C462-4E63-853E-60C82F6C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FE4564-C062-4C91-93E0-2ED484CB6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8A26F6-BD4B-448F-8D42-17DA69A62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857E89-9A71-4C37-9E5B-AABD9336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9619E3-1E46-4603-953A-35623177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CE9178-7B9E-46FA-90B4-57675E64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5566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53DC-DEAB-4E68-8309-6227C512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F93B7-874B-40E1-8A36-79DA96E4C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DD857B-9FB4-4862-8CA3-8F6267CE4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BE3AAEA-F2E3-45E8-815F-CCDE35310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C5D834-4C79-4F55-92E0-7F77ED56D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46E81A5-26FA-454B-B8D1-639BD73D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207A0F5-6F54-48C2-9FFC-A9D8C49C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E171E9-CBFF-45B0-95F6-7843ECC2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6639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E4996-121B-4C3F-A430-D3B22940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4A73020-ECE6-415D-9DEF-4F73A279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786C6C-D12B-468A-8D32-74DD36908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16AA9BE-1F60-48C5-B31F-9AD51C46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3806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9F6EAE-C205-4839-BB77-C4A39E1E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7438A1-B894-4905-8234-A70C455A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CC2645-F359-4B97-9A61-E3AE430E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526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9001B-0ACB-45D5-A237-72B92501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0C7E1A-8E6B-42B1-A940-02BC6CE8C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B210EA-23F8-49F0-ABC5-9BE673E91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AC66EB-86C1-4ADF-8DFB-2B757F22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04D46C-9745-479A-9A37-0259245F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4C0C7A-E7A4-4F1D-BB8A-98303C46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5084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FAA22-D197-48E0-B97B-F34E22912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5A28A7-C918-4AEB-88AA-34907166F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566151-E62C-4933-A75B-22B3C688A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090E0B-8F1D-4CA0-9D98-75EDF34F2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F48125-C9D3-487F-A4C0-C90020A0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926081-4F07-47A9-8B75-73514305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5103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8876FDA-3A7C-4D9F-9736-287C7944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A5C374-AEBF-45EB-8795-0B478135A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606B92-6A31-4755-907C-BC2E63897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50F979-A102-457D-8AFC-02B6E3B62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82012-BAB9-45E1-9805-B74809FC6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61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5.png"/><Relationship Id="rId5" Type="http://schemas.openxmlformats.org/officeDocument/2006/relationships/tags" Target="../tags/tag5.xml"/><Relationship Id="rId10" Type="http://schemas.openxmlformats.org/officeDocument/2006/relationships/image" Target="../media/image3.svg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854" y="0"/>
            <a:ext cx="12303853" cy="6999528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1</a:t>
            </a:fld>
            <a:endParaRPr lang="es-CO" dirty="0"/>
          </a:p>
        </p:txBody>
      </p:sp>
      <p:sp>
        <p:nvSpPr>
          <p:cNvPr id="96" name="6 Rectángulo">
            <a:extLst>
              <a:ext uri="{FF2B5EF4-FFF2-40B4-BE49-F238E27FC236}">
                <a16:creationId xmlns:a16="http://schemas.microsoft.com/office/drawing/2014/main" id="{9DB8B8FB-3CD0-4ECB-BFD3-96A52F641AE8}"/>
              </a:ext>
            </a:extLst>
          </p:cNvPr>
          <p:cNvSpPr/>
          <p:nvPr/>
        </p:nvSpPr>
        <p:spPr>
          <a:xfrm>
            <a:off x="178753" y="127337"/>
            <a:ext cx="6759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Proyecto: VILLAVIVENCIO DEPARTAMENTO DEL META </a:t>
            </a:r>
          </a:p>
          <a:p>
            <a:endParaRPr lang="es-CO" sz="11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7" name="28 CuadroTexto">
            <a:extLst>
              <a:ext uri="{FF2B5EF4-FFF2-40B4-BE49-F238E27FC236}">
                <a16:creationId xmlns:a16="http://schemas.microsoft.com/office/drawing/2014/main" id="{737094B0-FC07-4FB8-B351-F39292E800D6}"/>
              </a:ext>
            </a:extLst>
          </p:cNvPr>
          <p:cNvSpPr txBox="1"/>
          <p:nvPr/>
        </p:nvSpPr>
        <p:spPr>
          <a:xfrm>
            <a:off x="5930264" y="776846"/>
            <a:ext cx="5285817" cy="50783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 defTabSz="457189" fontAlgn="ctr">
              <a:buFont typeface="Wingdings" panose="05000000000000000000" pitchFamily="2" charset="2"/>
              <a:buChar char="ü"/>
            </a:pPr>
            <a:r>
              <a:rPr lang="es-CO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Mantenimiento y Mejoramiento de La Infraestructura física del establecimientos penitenciarios y carcelarios</a:t>
            </a:r>
          </a:p>
          <a:p>
            <a:pPr marL="171450" indent="-171450" defTabSz="457189" fontAlgn="ctr">
              <a:buFont typeface="Wingdings" panose="05000000000000000000" pitchFamily="2" charset="2"/>
              <a:buChar char="ü"/>
            </a:pPr>
            <a:endParaRPr lang="es-CO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8" name="CuadroTexto 42">
            <a:extLst>
              <a:ext uri="{FF2B5EF4-FFF2-40B4-BE49-F238E27FC236}">
                <a16:creationId xmlns:a16="http://schemas.microsoft.com/office/drawing/2014/main" id="{6A6E1098-0ACA-41EE-BFDB-302C03B112D8}"/>
              </a:ext>
            </a:extLst>
          </p:cNvPr>
          <p:cNvSpPr txBox="1"/>
          <p:nvPr/>
        </p:nvSpPr>
        <p:spPr>
          <a:xfrm>
            <a:off x="178753" y="782419"/>
            <a:ext cx="4938531" cy="64633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es-CO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Oficio de designación de supervisor para el proyecto 24-07-2019.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es-CO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contrato finalizo sus obras el día 30 de septiembre de 2019.</a:t>
            </a:r>
          </a:p>
          <a:p>
            <a:pPr>
              <a:defRPr/>
            </a:pPr>
            <a:endParaRPr lang="es-CO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es-CO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9" name="Rectangle 181">
            <a:extLst>
              <a:ext uri="{FF2B5EF4-FFF2-40B4-BE49-F238E27FC236}">
                <a16:creationId xmlns:a16="http://schemas.microsoft.com/office/drawing/2014/main" id="{025ECDE7-E69D-4900-B202-FC6BB12F0F30}"/>
              </a:ext>
            </a:extLst>
          </p:cNvPr>
          <p:cNvSpPr>
            <a:spLocks noChangeArrowheads="1"/>
          </p:cNvSpPr>
          <p:nvPr/>
        </p:nvSpPr>
        <p:spPr bwMode="gray">
          <a:xfrm>
            <a:off x="5930265" y="604450"/>
            <a:ext cx="5285816" cy="207968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BENEFICIOS ADICIONALES</a:t>
            </a:r>
            <a:endParaRPr lang="en-US" sz="9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0" name="Rectangle 181">
            <a:extLst>
              <a:ext uri="{FF2B5EF4-FFF2-40B4-BE49-F238E27FC236}">
                <a16:creationId xmlns:a16="http://schemas.microsoft.com/office/drawing/2014/main" id="{DA457FFF-EE51-4412-A70E-355DC53D7CB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9453" y="604494"/>
            <a:ext cx="4937831" cy="207924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1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AVANCES A LA FECHA</a:t>
            </a:r>
            <a:endParaRPr lang="en-US" sz="8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1" name="Rectangle 181">
            <a:extLst>
              <a:ext uri="{FF2B5EF4-FFF2-40B4-BE49-F238E27FC236}">
                <a16:creationId xmlns:a16="http://schemas.microsoft.com/office/drawing/2014/main" id="{91308C70-E3DF-4F59-9B18-25E15C70DBF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8753" y="1927306"/>
            <a:ext cx="4938531" cy="281667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REFERENCIAS GRÁFICAS</a:t>
            </a:r>
            <a:endParaRPr lang="en-US" sz="9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" name="Picture 2" descr="https://lh3.googleusercontent.com/yPJkH3eYV3GdwVPhZnml7QLfuIg1TgeJqOfUbmg_gj_kNDtAj3d5by-HixkKE4gjEP3GdIUd33YmnJd_9yH1BCnnaEO9ccf0y0DkTqfDVDSjP0bVtixUtFcYVlHTX_rL=s16383">
            <a:extLst>
              <a:ext uri="{FF2B5EF4-FFF2-40B4-BE49-F238E27FC236}">
                <a16:creationId xmlns:a16="http://schemas.microsoft.com/office/drawing/2014/main" id="{81125029-CFA6-4394-B91A-A6F010E74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02" y="2573835"/>
            <a:ext cx="3774648" cy="252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3" name="Tabla 102">
            <a:extLst>
              <a:ext uri="{FF2B5EF4-FFF2-40B4-BE49-F238E27FC236}">
                <a16:creationId xmlns:a16="http://schemas.microsoft.com/office/drawing/2014/main" id="{570DA9A7-C4BB-4FDF-9EE2-36B16F71F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593763"/>
              </p:ext>
            </p:extLst>
          </p:nvPr>
        </p:nvGraphicFramePr>
        <p:xfrm>
          <a:off x="6073832" y="1460664"/>
          <a:ext cx="4998680" cy="506969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3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007">
                <a:tc>
                  <a:txBody>
                    <a:bodyPr/>
                    <a:lstStyle/>
                    <a:p>
                      <a:pPr algn="l"/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Estado del proyecto </a:t>
                      </a:r>
                      <a:endParaRPr lang="es-CO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Ejecución</a:t>
                      </a:r>
                      <a:r>
                        <a:rPr lang="es-CO" sz="9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s-CO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007">
                <a:tc>
                  <a:txBody>
                    <a:bodyPr/>
                    <a:lstStyle/>
                    <a:p>
                      <a:pPr algn="l"/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Acta de Inicio</a:t>
                      </a:r>
                      <a:endParaRPr lang="es-CO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9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 de septiembre de 2018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007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Acta de Terminación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 de septiembre de 2019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6703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Objeto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MANTENIMIENTO, MEJORAMIENTO Y CONSERVACIÓN DE LA INFRAESTRUCTURA FÍSICA GENERAL EN ESTABLECIMIENTO  EPMSC RM VILLAVICENCIO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4179284"/>
                  </a:ext>
                </a:extLst>
              </a:tr>
              <a:tr h="374104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Contratista Obra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CONSORCIO OBRAS CARCELARIAS COLOMBIANAS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007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Contrato Obra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2180723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9633328"/>
                  </a:ext>
                </a:extLst>
              </a:tr>
              <a:tr h="232007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Inversión obra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$ 1.675.771.633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4129990"/>
                  </a:ext>
                </a:extLst>
              </a:tr>
              <a:tr h="232007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Plazo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 MESES y 60 DIAS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751700"/>
                  </a:ext>
                </a:extLst>
              </a:tr>
              <a:tr h="232007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Interventoría 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MEDINA &amp; RIVERA INGENIEROS ASOCIADOS S.A.S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8772057"/>
                  </a:ext>
                </a:extLst>
              </a:tr>
              <a:tr h="232007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Contrato Interventoría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2180864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51553"/>
                  </a:ext>
                </a:extLst>
              </a:tr>
              <a:tr h="3741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9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Inversión Interventoría – Grupo 2 (10 frentes)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9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$1.087.003.120</a:t>
                      </a:r>
                      <a:endParaRPr lang="es-CO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007">
                <a:tc>
                  <a:txBody>
                    <a:bodyPr/>
                    <a:lstStyle/>
                    <a:p>
                      <a:r>
                        <a:rPr lang="es-CO" sz="9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Avance de ejecución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007">
                <a:tc>
                  <a:txBody>
                    <a:bodyPr/>
                    <a:lstStyle/>
                    <a:p>
                      <a:r>
                        <a:rPr lang="es-CO" sz="9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Avance Financiero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55.07%</a:t>
                      </a: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6274642"/>
                  </a:ext>
                </a:extLst>
              </a:tr>
              <a:tr h="94249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O" sz="900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Observaciones</a:t>
                      </a:r>
                      <a:endParaRPr lang="es-CO" sz="9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419" sz="900" kern="120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la fecha se esta a la espera del certificado de terminación de obras por parte de la Interventoría para proceder con la entrega a USPEC.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CO" sz="900" kern="1200" baseline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910" marR="89910" marT="44955" marB="4495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4" name="19 CuadroTexto">
            <a:extLst>
              <a:ext uri="{FF2B5EF4-FFF2-40B4-BE49-F238E27FC236}">
                <a16:creationId xmlns:a16="http://schemas.microsoft.com/office/drawing/2014/main" id="{45906032-42D9-437F-9BAF-059066CA3B0C}"/>
              </a:ext>
            </a:extLst>
          </p:cNvPr>
          <p:cNvSpPr txBox="1"/>
          <p:nvPr/>
        </p:nvSpPr>
        <p:spPr>
          <a:xfrm>
            <a:off x="133118" y="331378"/>
            <a:ext cx="809105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>
                <a:solidFill>
                  <a:srgbClr val="C05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Descripción: DAR CUMPLIMIENTO A LA SENTENCIA FALLO  T-762 DE 2015 </a:t>
            </a:r>
            <a:endParaRPr lang="es-CO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86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44"/>
            <a:ext cx="12192000" cy="6999528"/>
          </a:xfrm>
          <a:prstGeom prst="rect">
            <a:avLst/>
          </a:prstGeom>
          <a:noFill/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2</a:t>
            </a:fld>
            <a:endParaRPr lang="es-CO" dirty="0"/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E06E5D28-8383-4A65-95CA-01869983766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28192" y="6274768"/>
            <a:ext cx="311151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Desviación en días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frente proyección</a:t>
            </a:r>
          </a:p>
        </p:txBody>
      </p:sp>
      <p:sp>
        <p:nvSpPr>
          <p:cNvPr id="44" name="Rectangle 6">
            <a:extLst>
              <a:ext uri="{FF2B5EF4-FFF2-40B4-BE49-F238E27FC236}">
                <a16:creationId xmlns:a16="http://schemas.microsoft.com/office/drawing/2014/main" id="{59B87256-EEC0-438C-9ED1-CCAD7F5827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513945" y="6613330"/>
            <a:ext cx="932495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30</a:t>
            </a:r>
          </a:p>
        </p:txBody>
      </p:sp>
      <p:sp>
        <p:nvSpPr>
          <p:cNvPr id="45" name="Rectangle 6">
            <a:extLst>
              <a:ext uri="{FF2B5EF4-FFF2-40B4-BE49-F238E27FC236}">
                <a16:creationId xmlns:a16="http://schemas.microsoft.com/office/drawing/2014/main" id="{5173BC2F-D0DD-45F6-BF24-87B33BCA1BD5}"/>
              </a:ext>
            </a:extLst>
          </p:cNvPr>
          <p:cNvSpPr>
            <a:spLocks noChangeArrowheads="1"/>
          </p:cNvSpPr>
          <p:nvPr/>
        </p:nvSpPr>
        <p:spPr bwMode="gray">
          <a:xfrm>
            <a:off x="8494937" y="6602877"/>
            <a:ext cx="360276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 0</a:t>
            </a:r>
          </a:p>
        </p:txBody>
      </p:sp>
      <p:grpSp>
        <p:nvGrpSpPr>
          <p:cNvPr id="63" name="2 Grupo">
            <a:extLst>
              <a:ext uri="{FF2B5EF4-FFF2-40B4-BE49-F238E27FC236}">
                <a16:creationId xmlns:a16="http://schemas.microsoft.com/office/drawing/2014/main" id="{0A436F5C-B563-4DEB-9D73-AE3BB0E9202E}"/>
              </a:ext>
            </a:extLst>
          </p:cNvPr>
          <p:cNvGrpSpPr/>
          <p:nvPr/>
        </p:nvGrpSpPr>
        <p:grpSpPr>
          <a:xfrm>
            <a:off x="7618633" y="6205413"/>
            <a:ext cx="1700032" cy="384758"/>
            <a:chOff x="7164287" y="6381328"/>
            <a:chExt cx="1404770" cy="360040"/>
          </a:xfrm>
        </p:grpSpPr>
        <p:sp>
          <p:nvSpPr>
            <p:cNvPr id="64" name="Rectángulo redondeado 31">
              <a:extLst>
                <a:ext uri="{FF2B5EF4-FFF2-40B4-BE49-F238E27FC236}">
                  <a16:creationId xmlns:a16="http://schemas.microsoft.com/office/drawing/2014/main" id="{79DBC480-27B0-4336-8DCC-22829C460735}"/>
                </a:ext>
              </a:extLst>
            </p:cNvPr>
            <p:cNvSpPr/>
            <p:nvPr/>
          </p:nvSpPr>
          <p:spPr>
            <a:xfrm>
              <a:off x="7164287" y="6453336"/>
              <a:ext cx="1298901" cy="28803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5" name="26 Elipse">
              <a:extLst>
                <a:ext uri="{FF2B5EF4-FFF2-40B4-BE49-F238E27FC236}">
                  <a16:creationId xmlns:a16="http://schemas.microsoft.com/office/drawing/2014/main" id="{135BF92E-70F9-4542-9F4B-FA28FFF96CED}"/>
                </a:ext>
              </a:extLst>
            </p:cNvPr>
            <p:cNvSpPr/>
            <p:nvPr/>
          </p:nvSpPr>
          <p:spPr>
            <a:xfrm>
              <a:off x="7968702" y="6529816"/>
              <a:ext cx="176401" cy="151200"/>
            </a:xfrm>
            <a:prstGeom prst="ellipse">
              <a:avLst/>
            </a:prstGeom>
            <a:solidFill>
              <a:srgbClr val="327E4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6" name="32 Elipse">
              <a:extLst>
                <a:ext uri="{FF2B5EF4-FFF2-40B4-BE49-F238E27FC236}">
                  <a16:creationId xmlns:a16="http://schemas.microsoft.com/office/drawing/2014/main" id="{2975A682-145F-4185-A02E-607145390970}"/>
                </a:ext>
              </a:extLst>
            </p:cNvPr>
            <p:cNvSpPr/>
            <p:nvPr/>
          </p:nvSpPr>
          <p:spPr>
            <a:xfrm>
              <a:off x="8244407" y="6529816"/>
              <a:ext cx="176401" cy="151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7" name="1 Rectángulo">
              <a:extLst>
                <a:ext uri="{FF2B5EF4-FFF2-40B4-BE49-F238E27FC236}">
                  <a16:creationId xmlns:a16="http://schemas.microsoft.com/office/drawing/2014/main" id="{B17A7465-E55C-4172-A518-B72CBC88816B}"/>
                </a:ext>
              </a:extLst>
            </p:cNvPr>
            <p:cNvSpPr/>
            <p:nvPr/>
          </p:nvSpPr>
          <p:spPr>
            <a:xfrm>
              <a:off x="7335864" y="6381328"/>
              <a:ext cx="987770" cy="172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600" b="1" cap="all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semáforo</a:t>
              </a:r>
            </a:p>
          </p:txBody>
        </p:sp>
        <p:sp>
          <p:nvSpPr>
            <p:cNvPr id="68" name="34 Rectángulo">
              <a:extLst>
                <a:ext uri="{FF2B5EF4-FFF2-40B4-BE49-F238E27FC236}">
                  <a16:creationId xmlns:a16="http://schemas.microsoft.com/office/drawing/2014/main" id="{7DF525E9-28A4-4DE0-ACE9-D7FBCF894A60}"/>
                </a:ext>
              </a:extLst>
            </p:cNvPr>
            <p:cNvSpPr/>
            <p:nvPr/>
          </p:nvSpPr>
          <p:spPr>
            <a:xfrm>
              <a:off x="8101513" y="6497501"/>
              <a:ext cx="467544" cy="201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800" b="1" cap="all" dirty="0">
                  <a:solidFill>
                    <a:prstClr val="black"/>
                  </a:solidFill>
                  <a:latin typeface="Arial" pitchFamily="34" charset="0"/>
                  <a:ea typeface="Verdana" panose="020B0604030504040204" pitchFamily="34" charset="0"/>
                  <a:cs typeface="Arial" pitchFamily="34" charset="0"/>
                </a:rPr>
                <a:t>N/A</a:t>
              </a:r>
            </a:p>
          </p:txBody>
        </p:sp>
      </p:grpSp>
      <p:sp>
        <p:nvSpPr>
          <p:cNvPr id="70" name="149 Extracto">
            <a:extLst>
              <a:ext uri="{FF2B5EF4-FFF2-40B4-BE49-F238E27FC236}">
                <a16:creationId xmlns:a16="http://schemas.microsoft.com/office/drawing/2014/main" id="{B1EEB487-4E3B-4A83-87AF-0D6BD2545306}"/>
              </a:ext>
            </a:extLst>
          </p:cNvPr>
          <p:cNvSpPr/>
          <p:nvPr/>
        </p:nvSpPr>
        <p:spPr>
          <a:xfrm>
            <a:off x="7772346" y="6360668"/>
            <a:ext cx="176400" cy="151200"/>
          </a:xfrm>
          <a:prstGeom prst="flowChartExtra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71" name="150 Proceso">
            <a:extLst>
              <a:ext uri="{FF2B5EF4-FFF2-40B4-BE49-F238E27FC236}">
                <a16:creationId xmlns:a16="http://schemas.microsoft.com/office/drawing/2014/main" id="{3FBFCC2E-CF3D-4F21-AA6D-E56C52A0D3C7}"/>
              </a:ext>
            </a:extLst>
          </p:cNvPr>
          <p:cNvSpPr/>
          <p:nvPr/>
        </p:nvSpPr>
        <p:spPr>
          <a:xfrm>
            <a:off x="8179104" y="6369724"/>
            <a:ext cx="176400" cy="151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249" name="19 CuadroTexto">
            <a:extLst>
              <a:ext uri="{FF2B5EF4-FFF2-40B4-BE49-F238E27FC236}">
                <a16:creationId xmlns:a16="http://schemas.microsoft.com/office/drawing/2014/main" id="{14CED137-3A88-4C65-8A34-2EED9E284D24}"/>
              </a:ext>
            </a:extLst>
          </p:cNvPr>
          <p:cNvSpPr txBox="1"/>
          <p:nvPr/>
        </p:nvSpPr>
        <p:spPr>
          <a:xfrm>
            <a:off x="164534" y="478679"/>
            <a:ext cx="809105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100" dirty="0">
                <a:solidFill>
                  <a:srgbClr val="C05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Descripción: DAR CUMPLIMIENTO A LA SENTENCIA FALLO  T-762 DE 2015 </a:t>
            </a:r>
            <a:endParaRPr lang="es-CO" sz="11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0" name="6 Rectángulo">
            <a:extLst>
              <a:ext uri="{FF2B5EF4-FFF2-40B4-BE49-F238E27FC236}">
                <a16:creationId xmlns:a16="http://schemas.microsoft.com/office/drawing/2014/main" id="{D0BFB5FD-F142-4FEB-BC37-36419032FB8C}"/>
              </a:ext>
            </a:extLst>
          </p:cNvPr>
          <p:cNvSpPr/>
          <p:nvPr/>
        </p:nvSpPr>
        <p:spPr>
          <a:xfrm>
            <a:off x="120650" y="62243"/>
            <a:ext cx="117904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Proyecto: ESTABLECIMIENTO PENITENCIARIO DE MEDIANA SEGURIDAD CARCELARIA CUNDUY EN EL DEPARTAMENTO DE  CAQUETA </a:t>
            </a:r>
          </a:p>
        </p:txBody>
      </p:sp>
      <p:graphicFrame>
        <p:nvGraphicFramePr>
          <p:cNvPr id="251" name="Tabla 250">
            <a:extLst>
              <a:ext uri="{FF2B5EF4-FFF2-40B4-BE49-F238E27FC236}">
                <a16:creationId xmlns:a16="http://schemas.microsoft.com/office/drawing/2014/main" id="{1B5D834D-C7F5-4FFC-A4B2-A247642CA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113442"/>
              </p:ext>
            </p:extLst>
          </p:nvPr>
        </p:nvGraphicFramePr>
        <p:xfrm>
          <a:off x="244409" y="1041335"/>
          <a:ext cx="11666643" cy="174204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22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001">
                <a:tc>
                  <a:txBody>
                    <a:bodyPr/>
                    <a:lstStyle/>
                    <a:p>
                      <a:pPr algn="l"/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Estado del proyecto </a:t>
                      </a:r>
                      <a:endParaRPr lang="es-CO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Ejecución</a:t>
                      </a:r>
                      <a:r>
                        <a:rPr lang="es-CO" sz="9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s-CO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144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Alcance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defTabSz="457189" fontAlgn="ctr">
                        <a:buFont typeface="Wingdings" panose="05000000000000000000" pitchFamily="2" charset="2"/>
                        <a:buChar char="ü"/>
                      </a:pPr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Mantenimiento de las redes hidrosanitarias. (SENTECIA T 762).</a:t>
                      </a:r>
                    </a:p>
                    <a:p>
                      <a:pPr marL="171450" indent="-171450" defTabSz="457189" fontAlgn="ctr">
                        <a:buFont typeface="Wingdings" panose="05000000000000000000" pitchFamily="2" charset="2"/>
                        <a:buChar char="ü"/>
                      </a:pPr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Mantenimiento de la red eléctrica, incluyendo lámparas perimetrales del establecimiento</a:t>
                      </a:r>
                    </a:p>
                    <a:p>
                      <a:pPr marL="171450" indent="-171450" defTabSz="457189" fontAlgn="ctr">
                        <a:buFont typeface="Wingdings" panose="05000000000000000000" pitchFamily="2" charset="2"/>
                        <a:buChar char="ü"/>
                      </a:pPr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Mantenimiento planta eléctrica</a:t>
                      </a:r>
                    </a:p>
                    <a:p>
                      <a:pPr marL="171450" indent="-171450" defTabSz="457189" fontAlgn="ctr">
                        <a:buFont typeface="Wingdings" panose="05000000000000000000" pitchFamily="2" charset="2"/>
                        <a:buChar char="ü"/>
                      </a:pPr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Impermeabilización área de sanidad y sector UTE. </a:t>
                      </a:r>
                    </a:p>
                    <a:p>
                      <a:pPr marL="171450" indent="-171450" defTabSz="457189" fontAlgn="ctr">
                        <a:buFont typeface="Wingdings" panose="05000000000000000000" pitchFamily="2" charset="2"/>
                        <a:buChar char="ü"/>
                      </a:pPr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Construcción tanque de almacenamiento agua potable. (SENTENCIA T 762). </a:t>
                      </a:r>
                    </a:p>
                    <a:p>
                      <a:pPr marL="171450" indent="-171450" defTabSz="457189" fontAlgn="ctr">
                        <a:buFont typeface="Wingdings" panose="05000000000000000000" pitchFamily="2" charset="2"/>
                        <a:buChar char="ü"/>
                      </a:pPr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Adecuaciones baterías sanitarias. (SENTENCIA T 762). </a:t>
                      </a:r>
                    </a:p>
                    <a:p>
                      <a:pPr marL="171450" indent="-171450" defTabSz="457189" fontAlgn="ctr">
                        <a:buFont typeface="Wingdings" panose="05000000000000000000" pitchFamily="2" charset="2"/>
                        <a:buChar char="ü"/>
                      </a:pPr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Adecuaciones de aulas para socialización. (SENTENCIA T 762). </a:t>
                      </a:r>
                    </a:p>
                    <a:p>
                      <a:pPr marL="171450" indent="-171450" defTabSz="457189" fontAlgn="ctr">
                        <a:buFont typeface="Wingdings" panose="05000000000000000000" pitchFamily="2" charset="2"/>
                        <a:buChar char="ü"/>
                      </a:pPr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Mantenimiento de cubiertas</a:t>
                      </a:r>
                    </a:p>
                    <a:p>
                      <a:pPr marL="171450" indent="-171450" defTabSz="457189" fontAlgn="ctr">
                        <a:buFont typeface="Wingdings" panose="05000000000000000000" pitchFamily="2" charset="2"/>
                        <a:buChar char="ü"/>
                      </a:pPr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Adecuación área de taller</a:t>
                      </a:r>
                    </a:p>
                    <a:p>
                      <a:pPr marL="171450" indent="-171450" defTabSz="457189" fontAlgn="ctr">
                        <a:buFont typeface="Wingdings" panose="05000000000000000000" pitchFamily="2" charset="2"/>
                        <a:buChar char="ü"/>
                      </a:pPr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Mantenimiento pozo profundo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17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1528"/>
            <a:ext cx="12192000" cy="6999528"/>
          </a:xfrm>
          <a:prstGeom prst="rect">
            <a:avLst/>
          </a:prstGeom>
          <a:noFill/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3</a:t>
            </a:fld>
            <a:endParaRPr lang="es-CO" dirty="0"/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E06E5D28-8383-4A65-95CA-01869983766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28192" y="6274768"/>
            <a:ext cx="311151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Desviación en días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frente proyección</a:t>
            </a:r>
          </a:p>
        </p:txBody>
      </p:sp>
      <p:sp>
        <p:nvSpPr>
          <p:cNvPr id="44" name="Rectangle 6">
            <a:extLst>
              <a:ext uri="{FF2B5EF4-FFF2-40B4-BE49-F238E27FC236}">
                <a16:creationId xmlns:a16="http://schemas.microsoft.com/office/drawing/2014/main" id="{59B87256-EEC0-438C-9ED1-CCAD7F5827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513945" y="6613330"/>
            <a:ext cx="932495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30</a:t>
            </a:r>
          </a:p>
        </p:txBody>
      </p:sp>
      <p:sp>
        <p:nvSpPr>
          <p:cNvPr id="45" name="Rectangle 6">
            <a:extLst>
              <a:ext uri="{FF2B5EF4-FFF2-40B4-BE49-F238E27FC236}">
                <a16:creationId xmlns:a16="http://schemas.microsoft.com/office/drawing/2014/main" id="{5173BC2F-D0DD-45F6-BF24-87B33BCA1BD5}"/>
              </a:ext>
            </a:extLst>
          </p:cNvPr>
          <p:cNvSpPr>
            <a:spLocks noChangeArrowheads="1"/>
          </p:cNvSpPr>
          <p:nvPr/>
        </p:nvSpPr>
        <p:spPr bwMode="gray">
          <a:xfrm>
            <a:off x="8494937" y="6602877"/>
            <a:ext cx="360276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 0</a:t>
            </a:r>
          </a:p>
        </p:txBody>
      </p:sp>
      <p:grpSp>
        <p:nvGrpSpPr>
          <p:cNvPr id="63" name="2 Grupo">
            <a:extLst>
              <a:ext uri="{FF2B5EF4-FFF2-40B4-BE49-F238E27FC236}">
                <a16:creationId xmlns:a16="http://schemas.microsoft.com/office/drawing/2014/main" id="{0A436F5C-B563-4DEB-9D73-AE3BB0E9202E}"/>
              </a:ext>
            </a:extLst>
          </p:cNvPr>
          <p:cNvGrpSpPr/>
          <p:nvPr/>
        </p:nvGrpSpPr>
        <p:grpSpPr>
          <a:xfrm>
            <a:off x="7618633" y="6205413"/>
            <a:ext cx="1700032" cy="384758"/>
            <a:chOff x="7164287" y="6381328"/>
            <a:chExt cx="1404770" cy="360040"/>
          </a:xfrm>
        </p:grpSpPr>
        <p:sp>
          <p:nvSpPr>
            <p:cNvPr id="64" name="Rectángulo redondeado 31">
              <a:extLst>
                <a:ext uri="{FF2B5EF4-FFF2-40B4-BE49-F238E27FC236}">
                  <a16:creationId xmlns:a16="http://schemas.microsoft.com/office/drawing/2014/main" id="{79DBC480-27B0-4336-8DCC-22829C460735}"/>
                </a:ext>
              </a:extLst>
            </p:cNvPr>
            <p:cNvSpPr/>
            <p:nvPr/>
          </p:nvSpPr>
          <p:spPr>
            <a:xfrm>
              <a:off x="7164287" y="6453336"/>
              <a:ext cx="1298901" cy="28803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5" name="26 Elipse">
              <a:extLst>
                <a:ext uri="{FF2B5EF4-FFF2-40B4-BE49-F238E27FC236}">
                  <a16:creationId xmlns:a16="http://schemas.microsoft.com/office/drawing/2014/main" id="{135BF92E-70F9-4542-9F4B-FA28FFF96CED}"/>
                </a:ext>
              </a:extLst>
            </p:cNvPr>
            <p:cNvSpPr/>
            <p:nvPr/>
          </p:nvSpPr>
          <p:spPr>
            <a:xfrm>
              <a:off x="7968702" y="6529816"/>
              <a:ext cx="176401" cy="151200"/>
            </a:xfrm>
            <a:prstGeom prst="ellipse">
              <a:avLst/>
            </a:prstGeom>
            <a:solidFill>
              <a:srgbClr val="327E4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6" name="32 Elipse">
              <a:extLst>
                <a:ext uri="{FF2B5EF4-FFF2-40B4-BE49-F238E27FC236}">
                  <a16:creationId xmlns:a16="http://schemas.microsoft.com/office/drawing/2014/main" id="{2975A682-145F-4185-A02E-607145390970}"/>
                </a:ext>
              </a:extLst>
            </p:cNvPr>
            <p:cNvSpPr/>
            <p:nvPr/>
          </p:nvSpPr>
          <p:spPr>
            <a:xfrm>
              <a:off x="8244407" y="6529816"/>
              <a:ext cx="176401" cy="151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7" name="1 Rectángulo">
              <a:extLst>
                <a:ext uri="{FF2B5EF4-FFF2-40B4-BE49-F238E27FC236}">
                  <a16:creationId xmlns:a16="http://schemas.microsoft.com/office/drawing/2014/main" id="{B17A7465-E55C-4172-A518-B72CBC88816B}"/>
                </a:ext>
              </a:extLst>
            </p:cNvPr>
            <p:cNvSpPr/>
            <p:nvPr/>
          </p:nvSpPr>
          <p:spPr>
            <a:xfrm>
              <a:off x="7335864" y="6381328"/>
              <a:ext cx="987770" cy="172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600" b="1" cap="all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semáforo</a:t>
              </a:r>
            </a:p>
          </p:txBody>
        </p:sp>
        <p:sp>
          <p:nvSpPr>
            <p:cNvPr id="68" name="34 Rectángulo">
              <a:extLst>
                <a:ext uri="{FF2B5EF4-FFF2-40B4-BE49-F238E27FC236}">
                  <a16:creationId xmlns:a16="http://schemas.microsoft.com/office/drawing/2014/main" id="{7DF525E9-28A4-4DE0-ACE9-D7FBCF894A60}"/>
                </a:ext>
              </a:extLst>
            </p:cNvPr>
            <p:cNvSpPr/>
            <p:nvPr/>
          </p:nvSpPr>
          <p:spPr>
            <a:xfrm>
              <a:off x="8101513" y="6497501"/>
              <a:ext cx="467544" cy="201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800" b="1" cap="all" dirty="0">
                  <a:solidFill>
                    <a:prstClr val="black"/>
                  </a:solidFill>
                  <a:latin typeface="Arial" pitchFamily="34" charset="0"/>
                  <a:ea typeface="Verdana" panose="020B0604030504040204" pitchFamily="34" charset="0"/>
                  <a:cs typeface="Arial" pitchFamily="34" charset="0"/>
                </a:rPr>
                <a:t>N/A</a:t>
              </a:r>
            </a:p>
          </p:txBody>
        </p:sp>
      </p:grpSp>
      <p:sp>
        <p:nvSpPr>
          <p:cNvPr id="70" name="149 Extracto">
            <a:extLst>
              <a:ext uri="{FF2B5EF4-FFF2-40B4-BE49-F238E27FC236}">
                <a16:creationId xmlns:a16="http://schemas.microsoft.com/office/drawing/2014/main" id="{B1EEB487-4E3B-4A83-87AF-0D6BD2545306}"/>
              </a:ext>
            </a:extLst>
          </p:cNvPr>
          <p:cNvSpPr/>
          <p:nvPr/>
        </p:nvSpPr>
        <p:spPr>
          <a:xfrm>
            <a:off x="7772346" y="6360668"/>
            <a:ext cx="176400" cy="151200"/>
          </a:xfrm>
          <a:prstGeom prst="flowChartExtra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71" name="150 Proceso">
            <a:extLst>
              <a:ext uri="{FF2B5EF4-FFF2-40B4-BE49-F238E27FC236}">
                <a16:creationId xmlns:a16="http://schemas.microsoft.com/office/drawing/2014/main" id="{3FBFCC2E-CF3D-4F21-AA6D-E56C52A0D3C7}"/>
              </a:ext>
            </a:extLst>
          </p:cNvPr>
          <p:cNvSpPr/>
          <p:nvPr/>
        </p:nvSpPr>
        <p:spPr>
          <a:xfrm>
            <a:off x="8179104" y="6369724"/>
            <a:ext cx="176400" cy="151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51" name="6 Rectángulo">
            <a:extLst>
              <a:ext uri="{FF2B5EF4-FFF2-40B4-BE49-F238E27FC236}">
                <a16:creationId xmlns:a16="http://schemas.microsoft.com/office/drawing/2014/main" id="{F7D39EA6-2C69-40DA-A984-0C822FD31CE6}"/>
              </a:ext>
            </a:extLst>
          </p:cNvPr>
          <p:cNvSpPr/>
          <p:nvPr/>
        </p:nvSpPr>
        <p:spPr>
          <a:xfrm>
            <a:off x="449513" y="215346"/>
            <a:ext cx="7905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Meta: </a:t>
            </a:r>
            <a:r>
              <a:rPr lang="es-CO" sz="1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CUMPLIMIENTO A LA SENTENCIA FALLO  T-762 DE 2015 </a:t>
            </a:r>
            <a:r>
              <a:rPr lang="es-CO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s-CO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2" name="Rectangle 181">
            <a:extLst>
              <a:ext uri="{FF2B5EF4-FFF2-40B4-BE49-F238E27FC236}">
                <a16:creationId xmlns:a16="http://schemas.microsoft.com/office/drawing/2014/main" id="{2B270B42-9FD1-4B54-B31A-B3763D51D46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9387" y="698264"/>
            <a:ext cx="4297680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 proyectado vs. </a:t>
            </a:r>
            <a:r>
              <a:rPr lang="en-US" sz="1051" b="1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</a:t>
            </a:r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Real</a:t>
            </a:r>
          </a:p>
        </p:txBody>
      </p:sp>
      <p:sp>
        <p:nvSpPr>
          <p:cNvPr id="53" name="Rectangle 183">
            <a:extLst>
              <a:ext uri="{FF2B5EF4-FFF2-40B4-BE49-F238E27FC236}">
                <a16:creationId xmlns:a16="http://schemas.microsoft.com/office/drawing/2014/main" id="{63313DD1-7932-4F12-B4A9-72BE8C3D3EFD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728137" y="763047"/>
            <a:ext cx="498009" cy="245529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</a:t>
            </a:r>
          </a:p>
        </p:txBody>
      </p:sp>
      <p:sp>
        <p:nvSpPr>
          <p:cNvPr id="54" name="Rectangle 181">
            <a:extLst>
              <a:ext uri="{FF2B5EF4-FFF2-40B4-BE49-F238E27FC236}">
                <a16:creationId xmlns:a16="http://schemas.microsoft.com/office/drawing/2014/main" id="{0942DD4E-722A-481C-9D51-303D4A39F2FD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94234" y="720102"/>
            <a:ext cx="2502611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Próximos hitos</a:t>
            </a:r>
          </a:p>
        </p:txBody>
      </p:sp>
      <p:sp>
        <p:nvSpPr>
          <p:cNvPr id="55" name="Rectangle 184">
            <a:extLst>
              <a:ext uri="{FF2B5EF4-FFF2-40B4-BE49-F238E27FC236}">
                <a16:creationId xmlns:a16="http://schemas.microsoft.com/office/drawing/2014/main" id="{C81DD1B3-886F-4D60-AD0A-3A95869F6535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80685" y="1097614"/>
            <a:ext cx="2502611" cy="2267000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marL="171450" indent="-171450" defTabSz="457200" fontAlgn="ctr">
              <a:buFont typeface="Wingdings" panose="05000000000000000000" pitchFamily="2" charset="2"/>
              <a:buChar char="ü"/>
            </a:pPr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Inicio de etapa de verificación</a:t>
            </a: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Inicio de Etapa de construcción </a:t>
            </a: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fontAlgn="ctr"/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fontAlgn="ctr"/>
            <a:endParaRPr lang="es-CO" sz="1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fontAlgn="ctr"/>
            <a:endParaRPr lang="es-CO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6" name="Rectangle 186">
            <a:extLst>
              <a:ext uri="{FF2B5EF4-FFF2-40B4-BE49-F238E27FC236}">
                <a16:creationId xmlns:a16="http://schemas.microsoft.com/office/drawing/2014/main" id="{89CEBEFD-66AB-4DB6-97BA-942D5AD83C07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732250" y="1013016"/>
            <a:ext cx="493896" cy="2254557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marL="182875" indent="-18287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7" name="Rectangle 181">
            <a:extLst>
              <a:ext uri="{FF2B5EF4-FFF2-40B4-BE49-F238E27FC236}">
                <a16:creationId xmlns:a16="http://schemas.microsoft.com/office/drawing/2014/main" id="{7084D6F4-70F1-4CDF-9C39-93140BD7AF9D}"/>
              </a:ext>
            </a:extLst>
          </p:cNvPr>
          <p:cNvSpPr>
            <a:spLocks noChangeArrowheads="1"/>
          </p:cNvSpPr>
          <p:nvPr/>
        </p:nvSpPr>
        <p:spPr bwMode="gray">
          <a:xfrm>
            <a:off x="800655" y="3884495"/>
            <a:ext cx="2783277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en-US" sz="1051" b="1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Ejecución</a:t>
            </a:r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1" b="1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Financiera</a:t>
            </a:r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+mn-lt"/>
              </a:rPr>
              <a:t>55,07%</a:t>
            </a:r>
          </a:p>
        </p:txBody>
      </p:sp>
      <p:sp>
        <p:nvSpPr>
          <p:cNvPr id="58" name="Rectangle 181">
            <a:extLst>
              <a:ext uri="{FF2B5EF4-FFF2-40B4-BE49-F238E27FC236}">
                <a16:creationId xmlns:a16="http://schemas.microsoft.com/office/drawing/2014/main" id="{445CBA03-2586-45FF-A4B4-0ACDF06EC5B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57250" y="3884495"/>
            <a:ext cx="3028507" cy="238107"/>
          </a:xfrm>
          <a:prstGeom prst="rect">
            <a:avLst/>
          </a:prstGeom>
          <a:solidFill>
            <a:srgbClr val="050153"/>
          </a:solidFill>
          <a:ln w="9525">
            <a:solidFill>
              <a:srgbClr val="7F7F7F"/>
            </a:solidFill>
            <a:miter lim="800000"/>
            <a:headEnd/>
            <a:tailEnd/>
          </a:ln>
        </p:spPr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Decisiones a tomar</a:t>
            </a:r>
          </a:p>
        </p:txBody>
      </p:sp>
      <p:sp>
        <p:nvSpPr>
          <p:cNvPr id="59" name="Rectangle 178">
            <a:extLst>
              <a:ext uri="{FF2B5EF4-FFF2-40B4-BE49-F238E27FC236}">
                <a16:creationId xmlns:a16="http://schemas.microsoft.com/office/drawing/2014/main" id="{2E943BA6-7867-45A1-A0FA-82B736149AD1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90784" y="4180547"/>
            <a:ext cx="3028507" cy="17556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228594" indent="-22859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0" name="Group 51">
            <a:extLst>
              <a:ext uri="{FF2B5EF4-FFF2-40B4-BE49-F238E27FC236}">
                <a16:creationId xmlns:a16="http://schemas.microsoft.com/office/drawing/2014/main" id="{F4BC7B83-9BE6-44F7-98DC-5B400F94789D}"/>
              </a:ext>
            </a:extLst>
          </p:cNvPr>
          <p:cNvGrpSpPr/>
          <p:nvPr/>
        </p:nvGrpSpPr>
        <p:grpSpPr>
          <a:xfrm>
            <a:off x="3607543" y="3884495"/>
            <a:ext cx="2926080" cy="2004343"/>
            <a:chOff x="2981481" y="4038600"/>
            <a:chExt cx="2926080" cy="2004343"/>
          </a:xfrm>
          <a:solidFill>
            <a:srgbClr val="050153"/>
          </a:solidFill>
        </p:grpSpPr>
        <p:sp>
          <p:nvSpPr>
            <p:cNvPr id="61" name="Rectangle 181">
              <a:extLst>
                <a:ext uri="{FF2B5EF4-FFF2-40B4-BE49-F238E27FC236}">
                  <a16:creationId xmlns:a16="http://schemas.microsoft.com/office/drawing/2014/main" id="{067386A8-1D07-40ED-82F6-21CA34F6E0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81481" y="4038600"/>
              <a:ext cx="2926080" cy="253525"/>
            </a:xfrm>
            <a:prstGeom prst="rect">
              <a:avLst/>
            </a:prstGeom>
            <a:grpFill/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lIns="237744" rIns="0" anchor="ctr"/>
            <a:lstStyle/>
            <a:p>
              <a:pPr algn="ctr"/>
              <a:r>
                <a:rPr lang="en-US" sz="1051" b="1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Riesgos y acciones tomadas</a:t>
              </a:r>
            </a:p>
          </p:txBody>
        </p:sp>
        <p:sp>
          <p:nvSpPr>
            <p:cNvPr id="62" name="Rectangle 178">
              <a:extLst>
                <a:ext uri="{FF2B5EF4-FFF2-40B4-BE49-F238E27FC236}">
                  <a16:creationId xmlns:a16="http://schemas.microsoft.com/office/drawing/2014/main" id="{670F2FFD-10B9-4321-8896-5C1626DCC90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81481" y="4287305"/>
              <a:ext cx="2926080" cy="175563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lIns="45720" tIns="91440" rIns="45720"/>
            <a:lstStyle/>
            <a:p>
              <a:pPr marL="228594" indent="-228594">
                <a:spcBef>
                  <a:spcPts val="300"/>
                </a:spcBef>
                <a:spcAft>
                  <a:spcPts val="300"/>
                </a:spcAft>
                <a:buClr>
                  <a:srgbClr val="000000"/>
                </a:buClr>
                <a:buSzPct val="120000"/>
                <a:buFont typeface="Arial" pitchFamily="34" charset="0"/>
                <a:buChar char="•"/>
              </a:pPr>
              <a:endParaRPr lang="en-US" sz="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69" name="Rectangle 178">
            <a:extLst>
              <a:ext uri="{FF2B5EF4-FFF2-40B4-BE49-F238E27FC236}">
                <a16:creationId xmlns:a16="http://schemas.microsoft.com/office/drawing/2014/main" id="{A0B15B81-4D3C-446E-B8E8-1C103D7A3BC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7105" y="4148844"/>
            <a:ext cx="2783277" cy="17556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228594" indent="-22859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n-US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2" name="Rectangle 186">
            <a:extLst>
              <a:ext uri="{FF2B5EF4-FFF2-40B4-BE49-F238E27FC236}">
                <a16:creationId xmlns:a16="http://schemas.microsoft.com/office/drawing/2014/main" id="{730A061F-E756-4BFE-8022-A3A138D1D3EF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7243678" y="1071608"/>
            <a:ext cx="712230" cy="2254557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Abril/32/ 2018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Septiembre /24/2018</a:t>
            </a:r>
          </a:p>
        </p:txBody>
      </p:sp>
      <p:sp>
        <p:nvSpPr>
          <p:cNvPr id="73" name="Rectangle 186">
            <a:extLst>
              <a:ext uri="{FF2B5EF4-FFF2-40B4-BE49-F238E27FC236}">
                <a16:creationId xmlns:a16="http://schemas.microsoft.com/office/drawing/2014/main" id="{44E53B28-5072-449A-913B-6B8A1B54962A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7286370" y="741228"/>
            <a:ext cx="647027" cy="264301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GB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Cron.</a:t>
            </a:r>
          </a:p>
        </p:txBody>
      </p:sp>
      <p:sp>
        <p:nvSpPr>
          <p:cNvPr id="74" name="Rectangle 186">
            <a:extLst>
              <a:ext uri="{FF2B5EF4-FFF2-40B4-BE49-F238E27FC236}">
                <a16:creationId xmlns:a16="http://schemas.microsoft.com/office/drawing/2014/main" id="{10E23E11-5251-4CA9-8B64-672EC817ACB8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071504" y="1095603"/>
            <a:ext cx="578312" cy="2240632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" name="Rectangle 186">
            <a:extLst>
              <a:ext uri="{FF2B5EF4-FFF2-40B4-BE49-F238E27FC236}">
                <a16:creationId xmlns:a16="http://schemas.microsoft.com/office/drawing/2014/main" id="{F80CD98F-C2B2-4416-AD70-F08784AF8CA5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045377" y="761947"/>
            <a:ext cx="578312" cy="264301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GB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Desfase</a:t>
            </a:r>
          </a:p>
        </p:txBody>
      </p:sp>
      <p:sp>
        <p:nvSpPr>
          <p:cNvPr id="76" name="Rectangle 178">
            <a:extLst>
              <a:ext uri="{FF2B5EF4-FFF2-40B4-BE49-F238E27FC236}">
                <a16:creationId xmlns:a16="http://schemas.microsoft.com/office/drawing/2014/main" id="{ED3F0059-CF03-471F-B54B-4B6B18D772C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9387" y="6214671"/>
            <a:ext cx="2783274" cy="491933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r>
              <a:rPr lang="es-CO" sz="800" dirty="0"/>
              <a:t>Ana Polanco/ Supervisor FONADE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r>
              <a:rPr lang="es-CO" sz="800" dirty="0"/>
              <a:t>5940407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endParaRPr lang="es-CO" sz="8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7" name="26 Elipse">
            <a:extLst>
              <a:ext uri="{FF2B5EF4-FFF2-40B4-BE49-F238E27FC236}">
                <a16:creationId xmlns:a16="http://schemas.microsoft.com/office/drawing/2014/main" id="{661880BA-D068-4090-AED6-52EBC24EC3EA}"/>
              </a:ext>
            </a:extLst>
          </p:cNvPr>
          <p:cNvSpPr/>
          <p:nvPr/>
        </p:nvSpPr>
        <p:spPr>
          <a:xfrm>
            <a:off x="8858223" y="1284429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78" name="26 Elipse">
            <a:extLst>
              <a:ext uri="{FF2B5EF4-FFF2-40B4-BE49-F238E27FC236}">
                <a16:creationId xmlns:a16="http://schemas.microsoft.com/office/drawing/2014/main" id="{12459828-0AED-4F93-BC7F-0F4E3B497C9F}"/>
              </a:ext>
            </a:extLst>
          </p:cNvPr>
          <p:cNvSpPr/>
          <p:nvPr/>
        </p:nvSpPr>
        <p:spPr>
          <a:xfrm>
            <a:off x="8896260" y="2444011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79" name="26 Elipse">
            <a:extLst>
              <a:ext uri="{FF2B5EF4-FFF2-40B4-BE49-F238E27FC236}">
                <a16:creationId xmlns:a16="http://schemas.microsoft.com/office/drawing/2014/main" id="{371A0178-4ED4-4970-8EB8-CD47418753AB}"/>
              </a:ext>
            </a:extLst>
          </p:cNvPr>
          <p:cNvSpPr/>
          <p:nvPr/>
        </p:nvSpPr>
        <p:spPr>
          <a:xfrm>
            <a:off x="8862443" y="1861172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grpSp>
        <p:nvGrpSpPr>
          <p:cNvPr id="80" name="Group 120">
            <a:extLst>
              <a:ext uri="{FF2B5EF4-FFF2-40B4-BE49-F238E27FC236}">
                <a16:creationId xmlns:a16="http://schemas.microsoft.com/office/drawing/2014/main" id="{1A2DB991-712E-4E33-A729-0FE399EFBE50}"/>
              </a:ext>
            </a:extLst>
          </p:cNvPr>
          <p:cNvGrpSpPr>
            <a:grpSpLocks/>
          </p:cNvGrpSpPr>
          <p:nvPr/>
        </p:nvGrpSpPr>
        <p:grpSpPr bwMode="auto">
          <a:xfrm>
            <a:off x="10927210" y="129652"/>
            <a:ext cx="771723" cy="1125172"/>
            <a:chOff x="3936" y="1313"/>
            <a:chExt cx="313" cy="350"/>
          </a:xfrm>
        </p:grpSpPr>
        <p:pic>
          <p:nvPicPr>
            <p:cNvPr id="81" name="Picture 121" descr="j0432549">
              <a:extLst>
                <a:ext uri="{FF2B5EF4-FFF2-40B4-BE49-F238E27FC236}">
                  <a16:creationId xmlns:a16="http://schemas.microsoft.com/office/drawing/2014/main" id="{5B3AC46B-2B0B-4206-A4B9-9819CF2DC670}"/>
                </a:ext>
              </a:extLst>
            </p:cNvPr>
            <p:cNvPicPr>
              <a:picLocks noChangeArrowheads="1"/>
            </p:cNvPicPr>
            <p:nvPr>
              <p:custDataLst>
                <p:tags r:id="rId2"/>
              </p:custDataLst>
            </p:nvPr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313"/>
              <a:ext cx="313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" name="Group 122">
              <a:extLst>
                <a:ext uri="{FF2B5EF4-FFF2-40B4-BE49-F238E27FC236}">
                  <a16:creationId xmlns:a16="http://schemas.microsoft.com/office/drawing/2014/main" id="{E631B317-A0D9-41F7-9FB1-4A49673D29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8" y="1562"/>
              <a:ext cx="68" cy="74"/>
              <a:chOff x="5076" y="2671"/>
              <a:chExt cx="156" cy="150"/>
            </a:xfrm>
          </p:grpSpPr>
          <p:sp>
            <p:nvSpPr>
              <p:cNvPr id="86" name="Oval 123">
                <a:extLst>
                  <a:ext uri="{FF2B5EF4-FFF2-40B4-BE49-F238E27FC236}">
                    <a16:creationId xmlns:a16="http://schemas.microsoft.com/office/drawing/2014/main" id="{ED72AAB3-EBE2-45C7-B5DF-ECC2E79FFCB1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5076" y="2671"/>
                <a:ext cx="156" cy="150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105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Oval 125">
                <a:extLst>
                  <a:ext uri="{FF2B5EF4-FFF2-40B4-BE49-F238E27FC236}">
                    <a16:creationId xmlns:a16="http://schemas.microsoft.com/office/drawing/2014/main" id="{4F34AF95-384A-46ED-AE20-4CD85268FD46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 rot="10800000">
                <a:off x="5110" y="2679"/>
                <a:ext cx="88" cy="45"/>
              </a:xfrm>
              <a:prstGeom prst="ellipse">
                <a:avLst/>
              </a:prstGeom>
              <a:solidFill>
                <a:schemeClr val="bg2">
                  <a:alpha val="30196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1051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3" name="Group 130">
              <a:extLst>
                <a:ext uri="{FF2B5EF4-FFF2-40B4-BE49-F238E27FC236}">
                  <a16:creationId xmlns:a16="http://schemas.microsoft.com/office/drawing/2014/main" id="{EEC63EEF-07F7-42F5-9978-7EF1FDE342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6" y="1362"/>
              <a:ext cx="70" cy="74"/>
              <a:chOff x="3090" y="2448"/>
              <a:chExt cx="156" cy="150"/>
            </a:xfrm>
          </p:grpSpPr>
          <p:sp>
            <p:nvSpPr>
              <p:cNvPr id="84" name="Oval 131">
                <a:extLst>
                  <a:ext uri="{FF2B5EF4-FFF2-40B4-BE49-F238E27FC236}">
                    <a16:creationId xmlns:a16="http://schemas.microsoft.com/office/drawing/2014/main" id="{6C5F9F4C-3C96-4D24-84AB-27431C52C39F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3090" y="2448"/>
                <a:ext cx="156" cy="15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105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Oval 133">
                <a:extLst>
                  <a:ext uri="{FF2B5EF4-FFF2-40B4-BE49-F238E27FC236}">
                    <a16:creationId xmlns:a16="http://schemas.microsoft.com/office/drawing/2014/main" id="{F057CFC1-6EE5-4801-8476-F7076A58438F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 rot="10800000">
                <a:off x="3123" y="2456"/>
                <a:ext cx="90" cy="45"/>
              </a:xfrm>
              <a:prstGeom prst="ellipse">
                <a:avLst/>
              </a:prstGeom>
              <a:solidFill>
                <a:schemeClr val="bg2">
                  <a:alpha val="30196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1051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88" name="Oval 131">
            <a:extLst>
              <a:ext uri="{FF2B5EF4-FFF2-40B4-BE49-F238E27FC236}">
                <a16:creationId xmlns:a16="http://schemas.microsoft.com/office/drawing/2014/main" id="{7597BC14-8E81-45F6-A597-E7CCC1A2B664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223078" y="628658"/>
            <a:ext cx="172591" cy="23789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105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624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aZLETAeU.54Z91u7SeH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6mB_Lj_bE6SuG_W7A.NK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aZLETAeU.54Z91u7SeH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nwk0joAEy9gzqZz4ZOE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aZLETAeU.54Z91u7SeH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nwk0joAEy9gzqZz4ZOEA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AE79D6F62744A90ED38F7A4107209" ma:contentTypeVersion="8" ma:contentTypeDescription="Create a new document." ma:contentTypeScope="" ma:versionID="c0583f2f575c464155c1962f22a9c21d">
  <xsd:schema xmlns:xsd="http://www.w3.org/2001/XMLSchema" xmlns:xs="http://www.w3.org/2001/XMLSchema" xmlns:p="http://schemas.microsoft.com/office/2006/metadata/properties" xmlns:ns3="0381c238-0115-4676-9eac-af3b642ab3a9" targetNamespace="http://schemas.microsoft.com/office/2006/metadata/properties" ma:root="true" ma:fieldsID="b3cfb08cb5f9b9908e5dd0ed550ec1a0" ns3:_="">
    <xsd:import namespace="0381c238-0115-4676-9eac-af3b642ab3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1c238-0115-4676-9eac-af3b642ab3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07AD7B-8C70-4A8D-8508-A4A33D9C3A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6CAC43-FD0A-4CFB-A12C-A955837C744A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381c238-0115-4676-9eac-af3b642ab3a9"/>
    <ds:schemaRef ds:uri="http://schemas.microsoft.com/office/2006/metadata/properties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F892A36-F7E2-458C-BF50-9C0D0DBB8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81c238-0115-4676-9eac-af3b642ab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2037</TotalTime>
  <Words>370</Words>
  <Application>Microsoft Office PowerPoint</Application>
  <PresentationFormat>Panorámica</PresentationFormat>
  <Paragraphs>95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Milena Castaneda Moreno</dc:creator>
  <cp:lastModifiedBy>HP</cp:lastModifiedBy>
  <cp:revision>71</cp:revision>
  <cp:lastPrinted>2019-10-29T22:15:30Z</cp:lastPrinted>
  <dcterms:created xsi:type="dcterms:W3CDTF">2019-06-28T15:32:40Z</dcterms:created>
  <dcterms:modified xsi:type="dcterms:W3CDTF">2020-04-14T01:06:27Z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0x010100B05AE79D6F62744A90ED38F7A4107209</vt:lpwstr>
  </property>
</Properties>
</file>